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478" r:id="rId5"/>
    <p:sldId id="481" r:id="rId6"/>
    <p:sldId id="483" r:id="rId7"/>
    <p:sldId id="484" r:id="rId8"/>
    <p:sldId id="261" r:id="rId9"/>
    <p:sldId id="476" r:id="rId10"/>
    <p:sldId id="485" r:id="rId11"/>
    <p:sldId id="472" r:id="rId12"/>
    <p:sldId id="266" r:id="rId13"/>
    <p:sldId id="456" r:id="rId14"/>
  </p:sldIdLst>
  <p:sldSz cx="9144000" cy="5143500" type="screen16x9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3252" autoAdjust="0"/>
  </p:normalViewPr>
  <p:slideViewPr>
    <p:cSldViewPr snapToGrid="0">
      <p:cViewPr varScale="1">
        <p:scale>
          <a:sx n="77" d="100"/>
          <a:sy n="77" d="100"/>
        </p:scale>
        <p:origin x="276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8D235-30EF-44A6-9C40-E2A02633699A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33658-EEB5-4C0F-943E-F349B9C17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8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33658-EEB5-4C0F-943E-F349B9C170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4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33658-EEB5-4C0F-943E-F349B9C170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54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33658-EEB5-4C0F-943E-F349B9C170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4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33658-EEB5-4C0F-943E-F349B9C170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8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D1-FEC2-4D79-ABAC-AE2C4D3FA82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CDE0-9FDA-4F97-8CE3-02A33B4D3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11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D1-FEC2-4D79-ABAC-AE2C4D3FA82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CDE0-9FDA-4F97-8CE3-02A33B4D3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1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D1-FEC2-4D79-ABAC-AE2C4D3FA82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CDE0-9FDA-4F97-8CE3-02A33B4D3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07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66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D1-FEC2-4D79-ABAC-AE2C4D3FA82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CDE0-9FDA-4F97-8CE3-02A33B4D3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6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D1-FEC2-4D79-ABAC-AE2C4D3FA82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CDE0-9FDA-4F97-8CE3-02A33B4D3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D1-FEC2-4D79-ABAC-AE2C4D3FA82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CDE0-9FDA-4F97-8CE3-02A33B4D3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8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D1-FEC2-4D79-ABAC-AE2C4D3FA82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CDE0-9FDA-4F97-8CE3-02A33B4D3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3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D1-FEC2-4D79-ABAC-AE2C4D3FA82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CDE0-9FDA-4F97-8CE3-02A33B4D3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D1-FEC2-4D79-ABAC-AE2C4D3FA82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CDE0-9FDA-4F97-8CE3-02A33B4D3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9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D1-FEC2-4D79-ABAC-AE2C4D3FA82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CDE0-9FDA-4F97-8CE3-02A33B4D3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4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D1-FEC2-4D79-ABAC-AE2C4D3FA82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8CDE0-9FDA-4F97-8CE3-02A33B4D3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2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31CD1-FEC2-4D79-ABAC-AE2C4D3FA827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8CDE0-9FDA-4F97-8CE3-02A33B4D3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0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s02web.zoom.us/j/85782901747?pwd=UnF1UVhGVDZHTStjYmZiRnkwOGF6UT0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uildingforfuture@watertown-ma.go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A61D54-EBE7-454A-8569-5289E2DA6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150"/>
            <a:ext cx="3410211" cy="49043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B255F6-8D56-42EE-AEF4-7E0D88C80CF9}"/>
              </a:ext>
            </a:extLst>
          </p:cNvPr>
          <p:cNvSpPr txBox="1"/>
          <p:nvPr/>
        </p:nvSpPr>
        <p:spPr>
          <a:xfrm>
            <a:off x="1793132" y="0"/>
            <a:ext cx="4615200" cy="815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i="1" dirty="0"/>
              <a:t>Watertown Public Schools Building Committee</a:t>
            </a:r>
          </a:p>
          <a:p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Design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Watertown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FCFF89-BF27-4128-884B-4659BA326C25}"/>
              </a:ext>
            </a:extLst>
          </p:cNvPr>
          <p:cNvSpPr txBox="1"/>
          <p:nvPr/>
        </p:nvSpPr>
        <p:spPr>
          <a:xfrm>
            <a:off x="3518746" y="968586"/>
            <a:ext cx="2106507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Elementary Schools Project</a:t>
            </a:r>
          </a:p>
          <a:p>
            <a:pPr algn="ctr"/>
            <a:r>
              <a:rPr lang="en-US" sz="105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Hill International, Inc.</a:t>
            </a:r>
          </a:p>
          <a:p>
            <a:pPr algn="ctr"/>
            <a:r>
              <a:rPr lang="en-US" sz="105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Ai3 Architects, LLC</a:t>
            </a:r>
          </a:p>
          <a:p>
            <a:pPr algn="ctr"/>
            <a:endParaRPr lang="en-US" sz="105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170252-299D-4780-85A1-42FC05BC8745}"/>
              </a:ext>
            </a:extLst>
          </p:cNvPr>
          <p:cNvSpPr txBox="1"/>
          <p:nvPr/>
        </p:nvSpPr>
        <p:spPr>
          <a:xfrm>
            <a:off x="5999543" y="428177"/>
            <a:ext cx="296963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Agenda – August 16, 2023</a:t>
            </a:r>
          </a:p>
          <a:p>
            <a:pPr marL="168275" marR="0" lvl="0" indent="-1682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b="1" dirty="0">
                <a:effectLst/>
                <a:ea typeface="Arial" panose="020B0604020202020204" pitchFamily="34" charset="0"/>
              </a:rPr>
              <a:t>Call to Order</a:t>
            </a:r>
          </a:p>
          <a:p>
            <a:pPr marL="168275" indent="-168275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b="1" dirty="0"/>
              <a:t>Review and Approval of Meeting Minutes</a:t>
            </a:r>
          </a:p>
          <a:p>
            <a:pPr marL="625475" lvl="1" indent="-168275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ea typeface="Arial" panose="020B0604020202020204" pitchFamily="34" charset="0"/>
              </a:rPr>
              <a:t>Elementary School Projects – </a:t>
            </a:r>
            <a:r>
              <a:rPr lang="en-US" sz="1400" dirty="0">
                <a:effectLst/>
                <a:ea typeface="Arial" panose="020B0604020202020204" pitchFamily="34" charset="0"/>
              </a:rPr>
              <a:t>July 19, 2023</a:t>
            </a:r>
            <a:endParaRPr lang="en-US" sz="1400" dirty="0">
              <a:effectLst/>
              <a:ea typeface="Cambria" panose="02040503050406030204" pitchFamily="18" charset="0"/>
            </a:endParaRPr>
          </a:p>
          <a:p>
            <a:pPr marL="168275" marR="0" lvl="0" indent="-1682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b="1" dirty="0"/>
              <a:t>Review and Approval of:</a:t>
            </a:r>
          </a:p>
          <a:p>
            <a:pPr marL="625475" lvl="1" indent="-168275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/>
              <a:t>Elementary Schools Monthly Invoices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en-US" sz="1400" dirty="0"/>
              <a:t>Lowell Elementary School Project -Change Order No. 9</a:t>
            </a:r>
          </a:p>
          <a:p>
            <a:pPr marL="168275" indent="-168275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b="1" dirty="0"/>
              <a:t>Executive Summary</a:t>
            </a:r>
          </a:p>
          <a:p>
            <a:pPr marL="168275" marR="0" lvl="0" indent="-1682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b="1" dirty="0"/>
              <a:t>Elementary School - Questions / Comments</a:t>
            </a:r>
          </a:p>
          <a:p>
            <a:pPr marL="168275" marR="0" lvl="0" indent="-1682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3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391FF6-22D3-4B82-9122-D96451F8EFC1}"/>
              </a:ext>
            </a:extLst>
          </p:cNvPr>
          <p:cNvSpPr txBox="1"/>
          <p:nvPr/>
        </p:nvSpPr>
        <p:spPr>
          <a:xfrm>
            <a:off x="2255543" y="3635395"/>
            <a:ext cx="3744000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To Connect via Zoom*: 		Passcode: 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899084</a:t>
            </a:r>
            <a:endParaRPr lang="en-US" sz="12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  <a:hlinkClick r:id="rId3"/>
              </a:rPr>
              <a:t>https://us02web.zoom.us/j/85782901747?pwd=UnF1UVhGVDZHTStjYmZiRnkwOGF6UT09</a:t>
            </a:r>
            <a:endParaRPr lang="en-US" sz="1200" b="1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b="1" u="sng" dirty="0">
              <a:solidFill>
                <a:srgbClr val="0000FF"/>
              </a:solidFill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*Members of the Public: Please use the Q&amp;A button to ask questions when appropriate or email questions to: </a:t>
            </a:r>
            <a:r>
              <a:rPr lang="en-US" sz="1200" b="1" u="sng" dirty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  <a:hlinkClick r:id="rId4"/>
              </a:rPr>
              <a:t>buildingforfuture@watertown-ma.gov</a:t>
            </a:r>
            <a:endParaRPr lang="en-US" sz="1200" b="1" u="sng" dirty="0">
              <a:solidFill>
                <a:srgbClr val="0000FF"/>
              </a:solidFill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8A7750-0844-4DA7-9C60-2C86AE4D30DD}"/>
              </a:ext>
            </a:extLst>
          </p:cNvPr>
          <p:cNvSpPr txBox="1"/>
          <p:nvPr/>
        </p:nvSpPr>
        <p:spPr>
          <a:xfrm>
            <a:off x="3542453" y="3230880"/>
            <a:ext cx="7382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645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374F6-CAFF-4384-9830-7DB42D9DF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9" y="780520"/>
            <a:ext cx="6898821" cy="452287"/>
          </a:xfrm>
        </p:spPr>
        <p:txBody>
          <a:bodyPr>
            <a:normAutofit fontScale="90000"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Watertown Public Schools Building Committee</a:t>
            </a:r>
            <a:br>
              <a:rPr lang="en-US" dirty="0"/>
            </a:br>
            <a:r>
              <a:rPr lang="en-US" sz="4000" b="1" dirty="0">
                <a:latin typeface="+mn-lt"/>
              </a:rPr>
              <a:t>Executive Summary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 descr="A building near trees&#10;&#10;Description automatically generated">
            <a:extLst>
              <a:ext uri="{FF2B5EF4-FFF2-40B4-BE49-F238E27FC236}">
                <a16:creationId xmlns:a16="http://schemas.microsoft.com/office/drawing/2014/main" id="{C0BD4C0F-F4D6-6D1F-0C40-2815C925F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11145" y="1681055"/>
            <a:ext cx="3816423" cy="3085110"/>
          </a:xfrm>
          <a:prstGeom prst="rect">
            <a:avLst/>
          </a:prstGeom>
        </p:spPr>
      </p:pic>
      <p:pic>
        <p:nvPicPr>
          <p:cNvPr id="6" name="Picture 5" descr="A white tower with a green roof&#10;&#10;Description automatically generated">
            <a:extLst>
              <a:ext uri="{FF2B5EF4-FFF2-40B4-BE49-F238E27FC236}">
                <a16:creationId xmlns:a16="http://schemas.microsoft.com/office/drawing/2014/main" id="{ED2AED1E-80A9-486A-6F30-8EEA22CBC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64" y="1303720"/>
            <a:ext cx="2879836" cy="383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52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374F6-CAFF-4384-9830-7DB42D9DF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434" y="261257"/>
            <a:ext cx="7886700" cy="987879"/>
          </a:xfrm>
        </p:spPr>
        <p:txBody>
          <a:bodyPr>
            <a:norm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Watertown Public Schools Building Committee</a:t>
            </a:r>
            <a:br>
              <a:rPr lang="en-US" dirty="0"/>
            </a:br>
            <a:r>
              <a:rPr lang="en-US" sz="4000" b="1" dirty="0">
                <a:latin typeface="+mn-lt"/>
              </a:rPr>
              <a:t>Executive Summary</a:t>
            </a:r>
            <a:endParaRPr lang="en-US" b="1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609DE0-FFA3-4B1B-AD9C-467F0F14166B}"/>
              </a:ext>
            </a:extLst>
          </p:cNvPr>
          <p:cNvSpPr txBox="1"/>
          <p:nvPr/>
        </p:nvSpPr>
        <p:spPr>
          <a:xfrm>
            <a:off x="5209094" y="1554480"/>
            <a:ext cx="3765573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Lowell Elementary School cont.</a:t>
            </a:r>
          </a:p>
          <a:p>
            <a:pPr marL="342900" indent="-342900">
              <a:buFont typeface="Symbol" panose="05050102010706020507" pitchFamily="18" charset="2"/>
              <a:buChar char=""/>
              <a:defRPr/>
            </a:pP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</a:rPr>
              <a:t>Final Inspections – September 2023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Furniture, Fixture, and Equipment (FF&amp;E)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</a:rPr>
              <a:t>         September 5</a:t>
            </a:r>
            <a:r>
              <a:rPr lang="en-US" sz="1500" baseline="30000" dirty="0">
                <a:solidFill>
                  <a:prstClr val="black"/>
                </a:solidFill>
                <a:latin typeface="Calibri" panose="020F0502020204030204" pitchFamily="34" charset="0"/>
              </a:rPr>
              <a:t>th</a:t>
            </a: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</a:rPr>
              <a:t> – 22</a:t>
            </a:r>
            <a:r>
              <a:rPr lang="en-US" sz="1500" baseline="30000" dirty="0">
                <a:solidFill>
                  <a:prstClr val="black"/>
                </a:solidFill>
                <a:latin typeface="Calibri" panose="020F0502020204030204" pitchFamily="34" charset="0"/>
              </a:rPr>
              <a:t>nd</a:t>
            </a: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indent="-342900">
              <a:buFont typeface="Symbol" panose="05050102010706020507" pitchFamily="18" charset="2"/>
              <a:buChar char=""/>
              <a:defRPr/>
            </a:pP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</a:rPr>
              <a:t>Move Management / October 4</a:t>
            </a:r>
            <a:r>
              <a:rPr lang="en-US" sz="1500" baseline="30000" dirty="0">
                <a:solidFill>
                  <a:prstClr val="black"/>
                </a:solidFill>
                <a:latin typeface="Calibri" panose="020F0502020204030204" pitchFamily="34" charset="0"/>
              </a:rPr>
              <a:t>th</a:t>
            </a: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</a:rPr>
              <a:t> – 9</a:t>
            </a:r>
            <a:r>
              <a:rPr lang="en-US" sz="1500" baseline="30000" dirty="0">
                <a:solidFill>
                  <a:prstClr val="black"/>
                </a:solidFill>
                <a:latin typeface="Calibri" panose="020F0502020204030204" pitchFamily="34" charset="0"/>
              </a:rPr>
              <a:t>th</a:t>
            </a: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 marL="342900" indent="-342900">
              <a:buFont typeface="Symbol" panose="05050102010706020507" pitchFamily="18" charset="2"/>
              <a:buChar char=""/>
              <a:defRPr/>
            </a:pP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</a:rPr>
              <a:t>Sitework and Landscaping </a:t>
            </a:r>
          </a:p>
          <a:p>
            <a:pPr>
              <a:defRPr/>
            </a:pP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</a:rPr>
              <a:t>        August –October  2023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C5DD65-A230-4A69-A1A7-4F54A794807B}"/>
              </a:ext>
            </a:extLst>
          </p:cNvPr>
          <p:cNvSpPr txBox="1"/>
          <p:nvPr/>
        </p:nvSpPr>
        <p:spPr>
          <a:xfrm>
            <a:off x="898433" y="1582857"/>
            <a:ext cx="3991974" cy="333937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Lowell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Elementary School </a:t>
            </a:r>
          </a:p>
          <a:p>
            <a:pPr marL="342900" indent="-342900">
              <a:buFont typeface="Symbol" panose="05050102010706020507" pitchFamily="18" charset="2"/>
              <a:buChar char=""/>
              <a:defRPr/>
            </a:pP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</a:rPr>
              <a:t>Electrical Switchgear delivered and Installed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Chiller ship date remains scheduled for August 23, 2023. Online by September 1, 2023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PV Panels completed this month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Casework and Millwork continues throughout  August 2023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</a:rPr>
              <a:t>Flooring continues throughout August 2023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Ceilings and Painting continues throughout August 2023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</a:rPr>
              <a:t>Elevator Inspection – August 17, 2023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5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936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374F6-CAFF-4384-9830-7DB42D9DF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434" y="780520"/>
            <a:ext cx="7886700" cy="900570"/>
          </a:xfrm>
        </p:spPr>
        <p:txBody>
          <a:bodyPr>
            <a:norm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Watertown Public Schools Building Committee</a:t>
            </a:r>
            <a:br>
              <a:rPr lang="en-US" dirty="0"/>
            </a:br>
            <a:r>
              <a:rPr lang="en-US" sz="4000" b="1" dirty="0">
                <a:latin typeface="+mn-lt"/>
              </a:rPr>
              <a:t>Questions / Comments</a:t>
            </a:r>
            <a:endParaRPr lang="en-US" b="1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4E13C-F3D2-43A2-86CF-F5BDF230022B}"/>
              </a:ext>
            </a:extLst>
          </p:cNvPr>
          <p:cNvSpPr txBox="1"/>
          <p:nvPr/>
        </p:nvSpPr>
        <p:spPr>
          <a:xfrm>
            <a:off x="921774" y="2571750"/>
            <a:ext cx="38124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Those members of the public joining via Zoom, please use the Q&amp;A button at this time to ask questions or email questions to:</a:t>
            </a:r>
          </a:p>
          <a:p>
            <a:r>
              <a:rPr lang="en-US" u="sng" dirty="0"/>
              <a:t>buildingforfuture@watertown-ma.gov</a:t>
            </a:r>
          </a:p>
        </p:txBody>
      </p:sp>
    </p:spTree>
    <p:extLst>
      <p:ext uri="{BB962C8B-B14F-4D97-AF65-F5344CB8AC3E}">
        <p14:creationId xmlns:p14="http://schemas.microsoft.com/office/powerpoint/2010/main" val="1379588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1143000" y="3299604"/>
            <a:ext cx="68062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www.hillintl.com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DAF2881-7068-476B-96BF-0D758BE870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556" y="1985962"/>
            <a:ext cx="2488888" cy="11715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7E8A0F-BFF1-45C8-BD0D-1884E982517B}"/>
              </a:ext>
            </a:extLst>
          </p:cNvPr>
          <p:cNvSpPr txBox="1"/>
          <p:nvPr/>
        </p:nvSpPr>
        <p:spPr>
          <a:xfrm>
            <a:off x="4229100" y="2037463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99721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374F6-CAFF-4384-9830-7DB42D9DF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434" y="780520"/>
            <a:ext cx="7886700" cy="900570"/>
          </a:xfrm>
        </p:spPr>
        <p:txBody>
          <a:bodyPr>
            <a:norm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Watertown Public Schools Building Committee</a:t>
            </a:r>
            <a:br>
              <a:rPr lang="en-US" dirty="0"/>
            </a:br>
            <a:r>
              <a:rPr lang="en-US" sz="4000" b="1" dirty="0">
                <a:latin typeface="+mn-lt"/>
              </a:rPr>
              <a:t>Call to Order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908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374F6-CAFF-4384-9830-7DB42D9DF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434" y="780520"/>
            <a:ext cx="7886700" cy="900570"/>
          </a:xfrm>
        </p:spPr>
        <p:txBody>
          <a:bodyPr>
            <a:norm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Watertown Public Schools Building Committee</a:t>
            </a:r>
            <a:br>
              <a:rPr lang="en-US" dirty="0"/>
            </a:br>
            <a:r>
              <a:rPr lang="en-US" sz="4000" b="1" dirty="0">
                <a:latin typeface="+mn-lt"/>
              </a:rPr>
              <a:t>Approvals</a:t>
            </a:r>
            <a:endParaRPr lang="en-US" b="1" dirty="0">
              <a:latin typeface="+mn-lt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7BD655A-7FEE-4AB6-9A69-AB8783EE7F74}"/>
              </a:ext>
            </a:extLst>
          </p:cNvPr>
          <p:cNvSpPr/>
          <p:nvPr/>
        </p:nvSpPr>
        <p:spPr>
          <a:xfrm rot="5400000">
            <a:off x="4572000" y="1849673"/>
            <a:ext cx="182880" cy="182880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AB4010-10AD-4B41-AC7D-B802D5F815C3}"/>
              </a:ext>
            </a:extLst>
          </p:cNvPr>
          <p:cNvSpPr txBox="1"/>
          <p:nvPr/>
        </p:nvSpPr>
        <p:spPr>
          <a:xfrm>
            <a:off x="4400550" y="1738993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Meeting Minutes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en-US" sz="1600" dirty="0"/>
              <a:t>Elementary School meeting minutes for </a:t>
            </a:r>
          </a:p>
          <a:p>
            <a:pPr lvl="1"/>
            <a:r>
              <a:rPr lang="en-US" sz="1600" dirty="0"/>
              <a:t>     July 19, 2023 </a:t>
            </a:r>
          </a:p>
          <a:p>
            <a:pPr lvl="1"/>
            <a:endParaRPr lang="en-US" sz="1200" dirty="0"/>
          </a:p>
          <a:p>
            <a:r>
              <a:rPr lang="en-US" dirty="0"/>
              <a:t>	Invoices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en-US" sz="1600" dirty="0"/>
              <a:t>Elementary Schools Project Invoices       (July 2023)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en-US" sz="1600" dirty="0"/>
              <a:t>Lowell Elementary School Project - </a:t>
            </a:r>
          </a:p>
          <a:p>
            <a:pPr lvl="1"/>
            <a:r>
              <a:rPr lang="en-US" sz="1600" dirty="0"/>
              <a:t>    Change Order No. 9</a:t>
            </a:r>
          </a:p>
          <a:p>
            <a:endParaRPr lang="en-US" sz="1200" dirty="0"/>
          </a:p>
          <a:p>
            <a:r>
              <a:rPr lang="en-US" sz="1200" dirty="0"/>
              <a:t>	</a:t>
            </a:r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08BB061-72CC-4E71-8B85-A95EA3FD4412}"/>
              </a:ext>
            </a:extLst>
          </p:cNvPr>
          <p:cNvSpPr/>
          <p:nvPr/>
        </p:nvSpPr>
        <p:spPr>
          <a:xfrm rot="5400000">
            <a:off x="4572000" y="2775403"/>
            <a:ext cx="182880" cy="182880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99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374F6-CAFF-4384-9830-7DB42D9DF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1" y="117446"/>
            <a:ext cx="3957058" cy="726616"/>
          </a:xfrm>
        </p:spPr>
        <p:txBody>
          <a:bodyPr>
            <a:noAutofit/>
          </a:bodyPr>
          <a:lstStyle/>
          <a:p>
            <a:r>
              <a:rPr lang="en-US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Approvals</a:t>
            </a:r>
            <a:br>
              <a:rPr lang="en-US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US" sz="1800" b="1" dirty="0">
                <a:latin typeface="+mn-lt"/>
              </a:rPr>
              <a:t>Summary of Invoices</a:t>
            </a:r>
            <a:br>
              <a:rPr lang="en-US" sz="1800" b="1" i="1" dirty="0">
                <a:latin typeface="+mn-lt"/>
              </a:rPr>
            </a:br>
            <a:r>
              <a:rPr lang="en-US" sz="1800" b="1" dirty="0">
                <a:latin typeface="+mn-lt"/>
              </a:rPr>
              <a:t>Elementary Schools 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178224-AA5A-4F00-8BF2-478FD256EB2B}"/>
              </a:ext>
            </a:extLst>
          </p:cNvPr>
          <p:cNvSpPr txBox="1"/>
          <p:nvPr/>
        </p:nvSpPr>
        <p:spPr>
          <a:xfrm>
            <a:off x="212271" y="762774"/>
            <a:ext cx="3643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work completed during July 2023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A3AF070-2B44-ACF8-5032-BB88A509A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255579"/>
              </p:ext>
            </p:extLst>
          </p:nvPr>
        </p:nvGraphicFramePr>
        <p:xfrm>
          <a:off x="0" y="1097280"/>
          <a:ext cx="9144000" cy="4046216"/>
        </p:xfrm>
        <a:graphic>
          <a:graphicData uri="http://schemas.openxmlformats.org/drawingml/2006/table">
            <a:tbl>
              <a:tblPr/>
              <a:tblGrid>
                <a:gridCol w="1779294">
                  <a:extLst>
                    <a:ext uri="{9D8B030D-6E8A-4147-A177-3AD203B41FA5}">
                      <a16:colId xmlns:a16="http://schemas.microsoft.com/office/drawing/2014/main" val="2669028310"/>
                    </a:ext>
                  </a:extLst>
                </a:gridCol>
                <a:gridCol w="1794779">
                  <a:extLst>
                    <a:ext uri="{9D8B030D-6E8A-4147-A177-3AD203B41FA5}">
                      <a16:colId xmlns:a16="http://schemas.microsoft.com/office/drawing/2014/main" val="2587059852"/>
                    </a:ext>
                  </a:extLst>
                </a:gridCol>
                <a:gridCol w="1670992">
                  <a:extLst>
                    <a:ext uri="{9D8B030D-6E8A-4147-A177-3AD203B41FA5}">
                      <a16:colId xmlns:a16="http://schemas.microsoft.com/office/drawing/2014/main" val="4249458368"/>
                    </a:ext>
                  </a:extLst>
                </a:gridCol>
                <a:gridCol w="2088717">
                  <a:extLst>
                    <a:ext uri="{9D8B030D-6E8A-4147-A177-3AD203B41FA5}">
                      <a16:colId xmlns:a16="http://schemas.microsoft.com/office/drawing/2014/main" val="79136286"/>
                    </a:ext>
                  </a:extLst>
                </a:gridCol>
                <a:gridCol w="1810218">
                  <a:extLst>
                    <a:ext uri="{9D8B030D-6E8A-4147-A177-3AD203B41FA5}">
                      <a16:colId xmlns:a16="http://schemas.microsoft.com/office/drawing/2014/main" val="3234776297"/>
                    </a:ext>
                  </a:extLst>
                </a:gridCol>
              </a:tblGrid>
              <a:tr h="321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Vendor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Invoice Date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Invoice Number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Invoice Amount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455838"/>
                  </a:ext>
                </a:extLst>
              </a:tr>
              <a:tr h="338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Hill International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Elementary Schools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08/11/23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$67,560.00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292974"/>
                  </a:ext>
                </a:extLst>
              </a:tr>
              <a:tr h="338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Ai3 Architects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Elementary Schools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07/31/23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0065B-1610.00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$8,141.19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377930"/>
                  </a:ext>
                </a:extLst>
              </a:tr>
              <a:tr h="338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Ai3 Architects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Elementary Schools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07/31/23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0053E-1610.00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$5,914.35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970131"/>
                  </a:ext>
                </a:extLst>
              </a:tr>
              <a:tr h="338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Ai3 Architects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Elementary Schools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07/31/23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0044R-1610.00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$675.00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093029"/>
                  </a:ext>
                </a:extLst>
              </a:tr>
              <a:tr h="338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Brait Builders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effectLst/>
                          <a:latin typeface="Calibri" panose="020F0502020204030204" pitchFamily="34" charset="0"/>
                        </a:rPr>
                        <a:t>Elementary Schools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07/31/23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#38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$443,156.03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849298"/>
                  </a:ext>
                </a:extLst>
              </a:tr>
              <a:tr h="338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CTA Construction Managers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Elementary Schools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07/31/23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#17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$2,289,204.87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852422"/>
                  </a:ext>
                </a:extLst>
              </a:tr>
              <a:tr h="338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Ridgeline Energy Analytics (Hosmer)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effectLst/>
                          <a:latin typeface="Calibri" panose="020F0502020204030204" pitchFamily="34" charset="0"/>
                        </a:rPr>
                        <a:t>Elementary Schools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08/04/23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$187.50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044602"/>
                  </a:ext>
                </a:extLst>
              </a:tr>
              <a:tr h="338586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Ridgeline Energy Analytics (Lowell)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Elementary Schools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08/04/23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$142.50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585255"/>
                  </a:ext>
                </a:extLst>
              </a:tr>
              <a:tr h="338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UTS - Lowell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Elementary Schools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07/21/23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106892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$2,205.00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759883"/>
                  </a:ext>
                </a:extLst>
              </a:tr>
              <a:tr h="338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Colliers International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Elementary Schools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07/31/23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871308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$3,067.48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605236"/>
                  </a:ext>
                </a:extLst>
              </a:tr>
              <a:tr h="3385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         </a:t>
                      </a:r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$2,820,253.92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444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44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393531-39AF-5C52-4E2B-17BAF62DD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244627"/>
              </p:ext>
            </p:extLst>
          </p:nvPr>
        </p:nvGraphicFramePr>
        <p:xfrm>
          <a:off x="0" y="981511"/>
          <a:ext cx="9144000" cy="4315576"/>
        </p:xfrm>
        <a:graphic>
          <a:graphicData uri="http://schemas.openxmlformats.org/drawingml/2006/table">
            <a:tbl>
              <a:tblPr/>
              <a:tblGrid>
                <a:gridCol w="958105">
                  <a:extLst>
                    <a:ext uri="{9D8B030D-6E8A-4147-A177-3AD203B41FA5}">
                      <a16:colId xmlns:a16="http://schemas.microsoft.com/office/drawing/2014/main" val="2024554890"/>
                    </a:ext>
                  </a:extLst>
                </a:gridCol>
                <a:gridCol w="907677">
                  <a:extLst>
                    <a:ext uri="{9D8B030D-6E8A-4147-A177-3AD203B41FA5}">
                      <a16:colId xmlns:a16="http://schemas.microsoft.com/office/drawing/2014/main" val="4092270673"/>
                    </a:ext>
                  </a:extLst>
                </a:gridCol>
                <a:gridCol w="5597336">
                  <a:extLst>
                    <a:ext uri="{9D8B030D-6E8A-4147-A177-3AD203B41FA5}">
                      <a16:colId xmlns:a16="http://schemas.microsoft.com/office/drawing/2014/main" val="4097118656"/>
                    </a:ext>
                  </a:extLst>
                </a:gridCol>
                <a:gridCol w="1680882">
                  <a:extLst>
                    <a:ext uri="{9D8B030D-6E8A-4147-A177-3AD203B41FA5}">
                      <a16:colId xmlns:a16="http://schemas.microsoft.com/office/drawing/2014/main" val="239466262"/>
                    </a:ext>
                  </a:extLst>
                </a:gridCol>
              </a:tblGrid>
              <a:tr h="2306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PR#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PCO#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Brief Description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Cost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906644"/>
                  </a:ext>
                </a:extLst>
              </a:tr>
              <a:tr h="4387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138.2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 #148 - RFI #266 - New Water Main Installation Depth Required for Freeze Protection (Slab Elevation)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$5,318.51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703153"/>
                  </a:ext>
                </a:extLst>
              </a:tr>
              <a:tr h="309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en-US" sz="11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 #163 - Firestopping of Existing Penetrations Through Floors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$10,750.85</a:t>
                      </a:r>
                      <a:endParaRPr lang="en-US" sz="11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308601"/>
                  </a:ext>
                </a:extLst>
              </a:tr>
              <a:tr h="230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153.1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 #165 - RFI #032 - Existing Conditions above ceilings in classrooms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$43,311.60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447345"/>
                  </a:ext>
                </a:extLst>
              </a:tr>
              <a:tr h="243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205.2</a:t>
                      </a:r>
                      <a:endParaRPr lang="en-US" sz="11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 #222 - Resetting of Elevator Fixtures due to Wall Furring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$3,700.28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379385"/>
                  </a:ext>
                </a:extLst>
              </a:tr>
              <a:tr h="230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206.3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 #170 - PR #036 - Owner Requested Cafeteria Changes (Electrical Changes)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$109,305.00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608133"/>
                  </a:ext>
                </a:extLst>
              </a:tr>
              <a:tr h="230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210.2</a:t>
                      </a:r>
                      <a:endParaRPr lang="en-US" sz="11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 #225 - Deleted Roof Blocking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-$9,843.00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989249"/>
                  </a:ext>
                </a:extLst>
              </a:tr>
              <a:tr h="230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212.2</a:t>
                      </a:r>
                      <a:endParaRPr lang="en-US" sz="11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 #228 - Zone 2 Window Blocking Changes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$16,797.92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505683"/>
                  </a:ext>
                </a:extLst>
              </a:tr>
              <a:tr h="230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  <a:endParaRPr lang="en-US" sz="11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 #248 - RFI #410 - Smoke Baffle at Level 2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-$4,430.00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852653"/>
                  </a:ext>
                </a:extLst>
              </a:tr>
              <a:tr h="230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227.2</a:t>
                      </a:r>
                      <a:endParaRPr lang="en-US" sz="11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CE #249 - Deleted Glazing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-$1,354.39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80366"/>
                  </a:ext>
                </a:extLst>
              </a:tr>
              <a:tr h="230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en-US" sz="11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 #259 - RFI #415 - Glazing Shoe at Admin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-$542.00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465088"/>
                  </a:ext>
                </a:extLst>
              </a:tr>
              <a:tr h="4387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242.1</a:t>
                      </a:r>
                      <a:endParaRPr lang="en-US" sz="11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 #167 - RFI #251 -Demolition of Existing Masonry Archway at Column Lines X9.3-X10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$5,317.52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318252"/>
                  </a:ext>
                </a:extLst>
              </a:tr>
              <a:tr h="230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243.2</a:t>
                      </a:r>
                      <a:endParaRPr lang="en-US" sz="11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 #264 - Deleted Door Casings</a:t>
                      </a:r>
                      <a:endParaRPr lang="en-US" sz="11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-$27,200.00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504814"/>
                  </a:ext>
                </a:extLst>
              </a:tr>
              <a:tr h="230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248</a:t>
                      </a:r>
                      <a:endParaRPr lang="en-US" sz="11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 #268 - RFI #411 - Damper at Elevator Shaft</a:t>
                      </a:r>
                      <a:endParaRPr lang="en-US" sz="11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$5,277.81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196490"/>
                  </a:ext>
                </a:extLst>
              </a:tr>
              <a:tr h="2306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251.1</a:t>
                      </a:r>
                      <a:endParaRPr lang="en-US" sz="11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 #272 - Boiler Breaching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$69,095.16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054195"/>
                  </a:ext>
                </a:extLst>
              </a:tr>
              <a:tr h="634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 #170 - PR #036 - Owner Requested Cafeteria Changes (Steel Tubes for OH Grille)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$1,229.30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07395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20790F7-C6EE-ECE7-36C5-B17E377C0139}"/>
              </a:ext>
            </a:extLst>
          </p:cNvPr>
          <p:cNvSpPr txBox="1"/>
          <p:nvPr/>
        </p:nvSpPr>
        <p:spPr>
          <a:xfrm>
            <a:off x="255863" y="-44576"/>
            <a:ext cx="400574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Approvals</a:t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 Order No. 09</a:t>
            </a:r>
            <a:b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Elementary Schools Project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871DD3-8CD9-A7CC-A18A-F489F2BD0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63" y="737586"/>
            <a:ext cx="3859102" cy="24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57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393531-39AF-5C52-4E2B-17BAF62DD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26963"/>
              </p:ext>
            </p:extLst>
          </p:nvPr>
        </p:nvGraphicFramePr>
        <p:xfrm>
          <a:off x="1" y="1092200"/>
          <a:ext cx="9143999" cy="4110696"/>
        </p:xfrm>
        <a:graphic>
          <a:graphicData uri="http://schemas.openxmlformats.org/drawingml/2006/table">
            <a:tbl>
              <a:tblPr/>
              <a:tblGrid>
                <a:gridCol w="958104">
                  <a:extLst>
                    <a:ext uri="{9D8B030D-6E8A-4147-A177-3AD203B41FA5}">
                      <a16:colId xmlns:a16="http://schemas.microsoft.com/office/drawing/2014/main" val="2024554890"/>
                    </a:ext>
                  </a:extLst>
                </a:gridCol>
                <a:gridCol w="907678">
                  <a:extLst>
                    <a:ext uri="{9D8B030D-6E8A-4147-A177-3AD203B41FA5}">
                      <a16:colId xmlns:a16="http://schemas.microsoft.com/office/drawing/2014/main" val="4092270673"/>
                    </a:ext>
                  </a:extLst>
                </a:gridCol>
                <a:gridCol w="5597335">
                  <a:extLst>
                    <a:ext uri="{9D8B030D-6E8A-4147-A177-3AD203B41FA5}">
                      <a16:colId xmlns:a16="http://schemas.microsoft.com/office/drawing/2014/main" val="4097118656"/>
                    </a:ext>
                  </a:extLst>
                </a:gridCol>
                <a:gridCol w="1680882">
                  <a:extLst>
                    <a:ext uri="{9D8B030D-6E8A-4147-A177-3AD203B41FA5}">
                      <a16:colId xmlns:a16="http://schemas.microsoft.com/office/drawing/2014/main" val="239466262"/>
                    </a:ext>
                  </a:extLst>
                </a:gridCol>
              </a:tblGrid>
              <a:tr h="2238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PR#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PCO#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Brief Description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Cost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906644"/>
                  </a:ext>
                </a:extLst>
              </a:tr>
              <a:tr h="2921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255.2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 #275 - RFI #366 - Stair 5 Vestibule Ceiling Coffers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$2,220.33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028159"/>
                  </a:ext>
                </a:extLst>
              </a:tr>
              <a:tr h="2921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256.1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 #276 - Additional Framing and Sheathing at Zone 2 Parapet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$3,212.70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308601"/>
                  </a:ext>
                </a:extLst>
              </a:tr>
              <a:tr h="283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 #277 - PR #050 - Interior Wall Expansion Joints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$6,495.14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447345"/>
                  </a:ext>
                </a:extLst>
              </a:tr>
              <a:tr h="2597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258.1</a:t>
                      </a:r>
                      <a:endParaRPr lang="en-US" sz="11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 #278 - RFI #363 -Residential Dryer Exhaust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$1,428.27</a:t>
                      </a:r>
                      <a:endParaRPr lang="en-US" sz="11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379385"/>
                  </a:ext>
                </a:extLst>
              </a:tr>
              <a:tr h="283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49r1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261</a:t>
                      </a:r>
                      <a:endParaRPr lang="en-US" sz="11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 #281 - PR #049r1 -Emergency Aid Specialties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$10,683.94</a:t>
                      </a:r>
                      <a:endParaRPr lang="en-US" sz="11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608133"/>
                  </a:ext>
                </a:extLst>
              </a:tr>
              <a:tr h="283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  <a:endParaRPr lang="en-US" sz="11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 #285 - Installation of New Door Frames in Existing Openings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$6,084.05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989249"/>
                  </a:ext>
                </a:extLst>
              </a:tr>
              <a:tr h="283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266</a:t>
                      </a:r>
                      <a:endParaRPr lang="en-US" sz="11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 #287 - Elevator Operator for Work at Sump Pit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$9,901.18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505683"/>
                  </a:ext>
                </a:extLst>
              </a:tr>
              <a:tr h="2687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267</a:t>
                      </a:r>
                      <a:endParaRPr lang="en-US" sz="11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 #288 - Corridor Floor Leveling Protection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$4,469.82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852653"/>
                  </a:ext>
                </a:extLst>
              </a:tr>
              <a:tr h="283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en-US" sz="11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 #289 - RFI #176 - Zone 2 Level 0 Corridor Ceiling Heights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$4,406.32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80366"/>
                  </a:ext>
                </a:extLst>
              </a:tr>
              <a:tr h="283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269</a:t>
                      </a:r>
                      <a:endParaRPr lang="en-US" sz="11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 #290 - Axiom Trim at Exterior Wall of Makerspace 215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$2,076.10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465088"/>
                  </a:ext>
                </a:extLst>
              </a:tr>
              <a:tr h="3308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en-US" sz="11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 #291 - Credit for Climbing Wall Installation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-$300.00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318252"/>
                  </a:ext>
                </a:extLst>
              </a:tr>
              <a:tr h="283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271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 #292 - New Walls at ETR Walls Removed During Demo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$42,149.01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504814"/>
                  </a:ext>
                </a:extLst>
              </a:tr>
              <a:tr h="283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273.2</a:t>
                      </a:r>
                      <a:endParaRPr lang="en-US" sz="11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 #294 - Added Casework at UVs and Alcoves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$9,888.39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196490"/>
                  </a:ext>
                </a:extLst>
              </a:tr>
              <a:tr h="177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1827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20790F7-C6EE-ECE7-36C5-B17E377C0139}"/>
              </a:ext>
            </a:extLst>
          </p:cNvPr>
          <p:cNvSpPr txBox="1"/>
          <p:nvPr/>
        </p:nvSpPr>
        <p:spPr>
          <a:xfrm>
            <a:off x="255863" y="58178"/>
            <a:ext cx="40057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Approvals</a:t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 Order No. 09</a:t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Elementary Schools Project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0294AE-D587-A499-92AE-BB3C823A1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63" y="849954"/>
            <a:ext cx="3859102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89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393531-39AF-5C52-4E2B-17BAF62DD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345541"/>
              </p:ext>
            </p:extLst>
          </p:nvPr>
        </p:nvGraphicFramePr>
        <p:xfrm>
          <a:off x="1" y="1092199"/>
          <a:ext cx="9143999" cy="2494169"/>
        </p:xfrm>
        <a:graphic>
          <a:graphicData uri="http://schemas.openxmlformats.org/drawingml/2006/table">
            <a:tbl>
              <a:tblPr/>
              <a:tblGrid>
                <a:gridCol w="958104">
                  <a:extLst>
                    <a:ext uri="{9D8B030D-6E8A-4147-A177-3AD203B41FA5}">
                      <a16:colId xmlns:a16="http://schemas.microsoft.com/office/drawing/2014/main" val="2024554890"/>
                    </a:ext>
                  </a:extLst>
                </a:gridCol>
                <a:gridCol w="907678">
                  <a:extLst>
                    <a:ext uri="{9D8B030D-6E8A-4147-A177-3AD203B41FA5}">
                      <a16:colId xmlns:a16="http://schemas.microsoft.com/office/drawing/2014/main" val="4092270673"/>
                    </a:ext>
                  </a:extLst>
                </a:gridCol>
                <a:gridCol w="5597335">
                  <a:extLst>
                    <a:ext uri="{9D8B030D-6E8A-4147-A177-3AD203B41FA5}">
                      <a16:colId xmlns:a16="http://schemas.microsoft.com/office/drawing/2014/main" val="4097118656"/>
                    </a:ext>
                  </a:extLst>
                </a:gridCol>
                <a:gridCol w="1680882">
                  <a:extLst>
                    <a:ext uri="{9D8B030D-6E8A-4147-A177-3AD203B41FA5}">
                      <a16:colId xmlns:a16="http://schemas.microsoft.com/office/drawing/2014/main" val="239466262"/>
                    </a:ext>
                  </a:extLst>
                </a:gridCol>
              </a:tblGrid>
              <a:tr h="2238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PR#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PCO#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Brief Description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Cost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906644"/>
                  </a:ext>
                </a:extLst>
              </a:tr>
              <a:tr h="3413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 #295 - RFI #383 - Rooms 111 b, 111c and 109 - FCU1-6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$32,827.35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49402"/>
                  </a:ext>
                </a:extLst>
              </a:tr>
              <a:tr h="3560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275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 #170 - PR #036 - Owner Requested Cafeteria Changes (Steel Clips)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$6,906.88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793843"/>
                  </a:ext>
                </a:extLst>
              </a:tr>
              <a:tr h="3413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 #301 - Flat Thresholds at Exterior Aluminum Doors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$1,897.91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308601"/>
                  </a:ext>
                </a:extLst>
              </a:tr>
              <a:tr h="354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279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 #302 - Central Ceilings Premium Time 5_6_23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$924.92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447345"/>
                  </a:ext>
                </a:extLst>
              </a:tr>
              <a:tr h="3103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284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 #316 - RFI #414r1 – GFRP Roof Flashing Conflict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$1,153.01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379385"/>
                  </a:ext>
                </a:extLst>
              </a:tr>
              <a:tr h="283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287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 #170 - PR #036 - Owner Requested Cafeteria Changes (Hardware for SF-25)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$5,574.39</a:t>
                      </a:r>
                      <a:endParaRPr lang="en-US" sz="11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608133"/>
                  </a:ext>
                </a:extLst>
              </a:tr>
              <a:tr h="283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kern="100" dirty="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kern="100">
                        <a:effectLst/>
                        <a:latin typeface="Montserrat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$378,734.27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98924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20790F7-C6EE-ECE7-36C5-B17E377C0139}"/>
              </a:ext>
            </a:extLst>
          </p:cNvPr>
          <p:cNvSpPr txBox="1"/>
          <p:nvPr/>
        </p:nvSpPr>
        <p:spPr>
          <a:xfrm>
            <a:off x="255863" y="58178"/>
            <a:ext cx="40057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Approvals</a:t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 Order No. 09</a:t>
            </a:r>
            <a:b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Elementary Schools Project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0294AE-D587-A499-92AE-BB3C823A1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63" y="849954"/>
            <a:ext cx="3859102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76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374F6-CAFF-4384-9830-7DB42D9DF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9" y="780520"/>
            <a:ext cx="6898821" cy="452287"/>
          </a:xfrm>
        </p:spPr>
        <p:txBody>
          <a:bodyPr>
            <a:normAutofit fontScale="90000"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Watertown Public Schools Building Committee</a:t>
            </a:r>
            <a:br>
              <a:rPr lang="en-US" dirty="0"/>
            </a:br>
            <a:r>
              <a:rPr lang="en-US" sz="4000" b="1" dirty="0">
                <a:latin typeface="+mn-lt"/>
              </a:rPr>
              <a:t>Executive Summary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0597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FEA30E-B08B-C052-952F-024B50BCC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7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6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23753</TotalTime>
  <Words>1082</Words>
  <Application>Microsoft Office PowerPoint</Application>
  <PresentationFormat>On-screen Show (16:9)</PresentationFormat>
  <Paragraphs>272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Roboto</vt:lpstr>
      <vt:lpstr>Symbol</vt:lpstr>
      <vt:lpstr>Times New Roman</vt:lpstr>
      <vt:lpstr>Office Theme</vt:lpstr>
      <vt:lpstr>PowerPoint Presentation</vt:lpstr>
      <vt:lpstr>Watertown Public Schools Building Committee Call to Order</vt:lpstr>
      <vt:lpstr>Watertown Public Schools Building Committee Approvals</vt:lpstr>
      <vt:lpstr>Approvals Summary of Invoices Elementary Schools Project</vt:lpstr>
      <vt:lpstr>PowerPoint Presentation</vt:lpstr>
      <vt:lpstr>PowerPoint Presentation</vt:lpstr>
      <vt:lpstr>PowerPoint Presentation</vt:lpstr>
      <vt:lpstr>Watertown Public Schools Building Committee Executive Summary</vt:lpstr>
      <vt:lpstr>PowerPoint Presentation</vt:lpstr>
      <vt:lpstr>Watertown Public Schools Building Committee Executive Summary</vt:lpstr>
      <vt:lpstr>Watertown Public Schools Building Committee Executive Summary</vt:lpstr>
      <vt:lpstr>Watertown Public Schools Building Committee Questions / Comments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Varbedian, Vivian</dc:creator>
  <cp:lastModifiedBy>Varbedian, Vivian</cp:lastModifiedBy>
  <cp:revision>178</cp:revision>
  <cp:lastPrinted>2023-07-13T22:16:50Z</cp:lastPrinted>
  <dcterms:created xsi:type="dcterms:W3CDTF">2022-03-09T23:27:33Z</dcterms:created>
  <dcterms:modified xsi:type="dcterms:W3CDTF">2023-08-11T17:56:12Z</dcterms:modified>
</cp:coreProperties>
</file>